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93" r:id="rId4"/>
    <p:sldId id="279" r:id="rId5"/>
    <p:sldId id="288" r:id="rId6"/>
    <p:sldId id="289" r:id="rId7"/>
    <p:sldId id="294" r:id="rId8"/>
    <p:sldId id="258" r:id="rId9"/>
    <p:sldId id="272" r:id="rId10"/>
    <p:sldId id="292" r:id="rId11"/>
    <p:sldId id="278" r:id="rId12"/>
    <p:sldId id="275" r:id="rId13"/>
    <p:sldId id="276" r:id="rId14"/>
    <p:sldId id="277" r:id="rId15"/>
    <p:sldId id="300" r:id="rId16"/>
    <p:sldId id="270" r:id="rId17"/>
    <p:sldId id="304" r:id="rId18"/>
    <p:sldId id="264" r:id="rId19"/>
    <p:sldId id="266" r:id="rId20"/>
    <p:sldId id="267" r:id="rId21"/>
    <p:sldId id="303" r:id="rId22"/>
    <p:sldId id="298" r:id="rId23"/>
    <p:sldId id="282" r:id="rId24"/>
    <p:sldId id="301" r:id="rId25"/>
    <p:sldId id="302" r:id="rId26"/>
    <p:sldId id="274" r:id="rId27"/>
    <p:sldId id="281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m\Desktop\Bastian\2013%20Salamanca%20-%20WILD%2010\Analysis\criteria_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0191561875655"/>
          <c:y val="5.1400554097404488E-2"/>
          <c:w val="0.87167175931366936"/>
          <c:h val="0.804827485593407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Number of sites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summary!$A$2:$A$5</c:f>
              <c:strCache>
                <c:ptCount val="4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</c:strCache>
            </c:strRef>
          </c:cat>
          <c:val>
            <c:numRef>
              <c:f>summary!$B$2:$B$5</c:f>
              <c:numCache>
                <c:formatCode>General</c:formatCode>
                <c:ptCount val="4"/>
                <c:pt idx="0">
                  <c:v>38</c:v>
                </c:pt>
                <c:pt idx="1">
                  <c:v>27</c:v>
                </c:pt>
                <c:pt idx="2">
                  <c:v>39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100"/>
        <c:axId val="91450880"/>
        <c:axId val="79394432"/>
      </c:barChart>
      <c:catAx>
        <c:axId val="9145088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GB"/>
                  <a:t>Natural criteria</a:t>
                </a:r>
              </a:p>
            </c:rich>
          </c:tx>
          <c:layout/>
          <c:overlay val="0"/>
        </c:title>
        <c:numFmt formatCode="#,##0_);\(#,##0\)" sourceLinked="0"/>
        <c:majorTickMark val="in"/>
        <c:minorTickMark val="none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79394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79394432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</a:prst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 of sites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91450880"/>
        <c:crossesAt val="1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6290-F2D6-43F4-B126-CEEB1C2224E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2116-794C-43D3-9E7B-3E710974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35C0F-6AD5-4F4E-A7D6-83819D14E1FC}" type="slidenum">
              <a:rPr lang="en-US"/>
              <a:pPr/>
              <a:t>5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consider protection /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map_id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country2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per_lap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Alto Rio Negro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100.00%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 do Javari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100.00%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Upemba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Democratic Republic of the Congo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77.91%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Pulau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Yapen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Tengah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Indonesia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99.92%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Wondiwoi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Indonesia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98.75%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Sira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94.16%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2116-794C-43D3-9E7B-3E71097421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E55FD-D516-4B06-B2B3-596C668C9045}" type="slidenum">
              <a:rPr lang="en-US"/>
              <a:pPr/>
              <a:t>28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4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8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8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3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3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1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5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3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7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9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450D-761C-43FE-BFE8-F651F6ADD0FE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03B4-73E3-4977-AB75-01A044A21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Wilderness conservation under the World Heritage Convention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4458"/>
            <a:ext cx="9144000" cy="118334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Bastian Bertzky</a:t>
            </a:r>
          </a:p>
          <a:p>
            <a:r>
              <a:rPr lang="en-GB" dirty="0"/>
              <a:t>European Commission </a:t>
            </a:r>
            <a:r>
              <a:rPr lang="en-GB" dirty="0" smtClean="0"/>
              <a:t>– Joint Research Centre &amp; </a:t>
            </a:r>
          </a:p>
          <a:p>
            <a:r>
              <a:rPr lang="en-GB" dirty="0" smtClean="0"/>
              <a:t>IUCN World Heritage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73" y="547110"/>
            <a:ext cx="10695454" cy="5763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206" y="6387353"/>
            <a:ext cx="23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Mittermeier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870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39576" y="6387353"/>
            <a:ext cx="99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CIFOR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4" y="-460794"/>
            <a:ext cx="12962965" cy="9722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78133" y="6373906"/>
            <a:ext cx="171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</a:t>
            </a:r>
            <a:r>
              <a:rPr lang="en-US" dirty="0" err="1" smtClean="0">
                <a:solidFill>
                  <a:schemeClr val="bg1"/>
                </a:solidFill>
              </a:rPr>
              <a:t>distantranges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96035"/>
            <a:ext cx="12192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7072" y="6387353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</a:t>
            </a:r>
            <a:r>
              <a:rPr lang="en-US" dirty="0" err="1" smtClean="0">
                <a:solidFill>
                  <a:schemeClr val="bg1"/>
                </a:solidFill>
              </a:rPr>
              <a:t>Lomacar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2353"/>
            <a:ext cx="12192000" cy="8108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7072" y="6387353"/>
            <a:ext cx="118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© calips96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natural World Heritage criteria to wilderness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145633"/>
              </p:ext>
            </p:extLst>
          </p:nvPr>
        </p:nvGraphicFramePr>
        <p:xfrm>
          <a:off x="5031442" y="1586192"/>
          <a:ext cx="6781799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 and natural criteria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561455"/>
              </p:ext>
            </p:extLst>
          </p:nvPr>
        </p:nvGraphicFramePr>
        <p:xfrm>
          <a:off x="730624" y="1942924"/>
          <a:ext cx="37338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965"/>
                <a:gridCol w="2581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Values recognized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beauty and phenomena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Earth science values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Ecosystem values incl. ecological processes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/ habitat related values, especially for threatened species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901" y="5405720"/>
            <a:ext cx="5969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Key points:</a:t>
            </a:r>
          </a:p>
          <a:p>
            <a:r>
              <a:rPr lang="en-US" dirty="0" smtClean="0"/>
              <a:t>- All </a:t>
            </a:r>
            <a:r>
              <a:rPr lang="en-US" dirty="0"/>
              <a:t>natural WH criteria can be </a:t>
            </a:r>
            <a:r>
              <a:rPr lang="en-US" dirty="0" smtClean="0"/>
              <a:t>used for wilderness</a:t>
            </a:r>
          </a:p>
          <a:p>
            <a:r>
              <a:rPr lang="en-US" dirty="0" smtClean="0"/>
              <a:t>- Criteria (ix</a:t>
            </a:r>
            <a:r>
              <a:rPr lang="en-US" dirty="0"/>
              <a:t>), (vii) and (x) have been used </a:t>
            </a:r>
            <a:r>
              <a:rPr lang="en-US" dirty="0" smtClean="0"/>
              <a:t>most frequently</a:t>
            </a:r>
            <a:endParaRPr lang="en-US" dirty="0"/>
          </a:p>
          <a:p>
            <a:r>
              <a:rPr lang="en-US" dirty="0" smtClean="0"/>
              <a:t>- 45 (74%) of the 61 wilderness WH sites </a:t>
            </a:r>
            <a:r>
              <a:rPr lang="en-US" dirty="0"/>
              <a:t>involve (ix) and/or (x)</a:t>
            </a:r>
          </a:p>
        </p:txBody>
      </p:sp>
    </p:spTree>
    <p:extLst>
      <p:ext uri="{BB962C8B-B14F-4D97-AF65-F5344CB8AC3E}">
        <p14:creationId xmlns:p14="http://schemas.microsoft.com/office/powerpoint/2010/main" val="40880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</a:t>
            </a:r>
            <a:r>
              <a:rPr lang="en-US" dirty="0"/>
              <a:t>(ix) </a:t>
            </a:r>
            <a:r>
              <a:rPr lang="en-US" dirty="0" err="1" smtClean="0"/>
              <a:t>vs</a:t>
            </a:r>
            <a:r>
              <a:rPr lang="en-US" dirty="0" smtClean="0"/>
              <a:t> (x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easily </a:t>
            </a:r>
            <a:r>
              <a:rPr lang="en-US" dirty="0" smtClean="0"/>
              <a:t>distinguished, have </a:t>
            </a:r>
            <a:r>
              <a:rPr lang="en-US" dirty="0"/>
              <a:t>not always been consistently applied in WH </a:t>
            </a:r>
            <a:r>
              <a:rPr lang="en-US" dirty="0" smtClean="0"/>
              <a:t>nominations, and have often been applied together</a:t>
            </a:r>
          </a:p>
          <a:p>
            <a:r>
              <a:rPr lang="en-US" dirty="0" smtClean="0"/>
              <a:t>Recent IUCN study attempted clarification: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89027"/>
              </p:ext>
            </p:extLst>
          </p:nvPr>
        </p:nvGraphicFramePr>
        <p:xfrm>
          <a:off x="1843737" y="3412465"/>
          <a:ext cx="8128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 (ix): Ecosystems and ecological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Criterion (x): Species and</a:t>
                      </a:r>
                      <a:r>
                        <a:rPr lang="en-US" baseline="0" dirty="0" smtClean="0"/>
                        <a:t> habitats, </a:t>
                      </a:r>
                      <a:r>
                        <a:rPr lang="en-US" dirty="0" smtClean="0"/>
                        <a:t>especially threatened species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Globally unique ecosystems (high endemism at species and/or higher taxonomic levels)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Globally threatened or rare species and their habitats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Globally threatened or rare ecosystems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Restricted range (locally endemic) species and their habitats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Globally significant ongoing ecological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and/or biological processes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 species and/or habitat richness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Vast and intact “wilderness” areas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1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(ix)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10874190" cy="47096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“Be outstanding </a:t>
            </a:r>
            <a:r>
              <a:rPr lang="en-US" dirty="0"/>
              <a:t>examples representing significant </a:t>
            </a:r>
            <a:r>
              <a:rPr lang="en-US" b="1" u="sng" dirty="0"/>
              <a:t>on-going ecological and biological processes </a:t>
            </a:r>
            <a:r>
              <a:rPr lang="en-US" dirty="0"/>
              <a:t>in the evolution and development of terrestrial, fresh water, coastal and marine </a:t>
            </a:r>
            <a:r>
              <a:rPr lang="en-US" b="1" u="sng" dirty="0"/>
              <a:t>ecosystems and communities </a:t>
            </a:r>
            <a:r>
              <a:rPr lang="en-US" dirty="0"/>
              <a:t>of plants and </a:t>
            </a:r>
            <a:r>
              <a:rPr lang="en-US" dirty="0" smtClean="0"/>
              <a:t>animals” (OGs §77)</a:t>
            </a:r>
          </a:p>
          <a:p>
            <a:r>
              <a:rPr lang="en-US" dirty="0" smtClean="0"/>
              <a:t>Appropriate in </a:t>
            </a:r>
            <a:r>
              <a:rPr lang="en-US" dirty="0"/>
              <a:t>‘biodiversity hotspots and coldspots’ incl. low-biodiversity wilderness areas</a:t>
            </a:r>
          </a:p>
          <a:p>
            <a:r>
              <a:rPr lang="en-US" b="1" u="sng" dirty="0" smtClean="0"/>
              <a:t>Maybe the primary criterion for wilderness nominations – good choice </a:t>
            </a:r>
            <a:r>
              <a:rPr lang="en-US" b="1" u="sng" dirty="0"/>
              <a:t>on its own for </a:t>
            </a:r>
            <a:r>
              <a:rPr lang="en-US" b="1" u="sng" dirty="0" smtClean="0"/>
              <a:t>large, remote and/or intact areas</a:t>
            </a:r>
          </a:p>
          <a:p>
            <a:r>
              <a:rPr lang="en-US" dirty="0" smtClean="0"/>
              <a:t>Has </a:t>
            </a:r>
            <a:r>
              <a:rPr lang="en-US" dirty="0"/>
              <a:t>been used for wilderness WH sites such as:</a:t>
            </a:r>
          </a:p>
          <a:p>
            <a:pPr lvl="1"/>
            <a:r>
              <a:rPr lang="en-US" dirty="0" smtClean="0"/>
              <a:t>Central Amazon Conservation </a:t>
            </a:r>
            <a:r>
              <a:rPr lang="en-US" dirty="0"/>
              <a:t>Complex</a:t>
            </a:r>
            <a:r>
              <a:rPr lang="en-US" dirty="0" smtClean="0"/>
              <a:t>, Brazil</a:t>
            </a:r>
          </a:p>
          <a:p>
            <a:pPr lvl="1"/>
            <a:r>
              <a:rPr lang="en-US" dirty="0" smtClean="0"/>
              <a:t>Air </a:t>
            </a:r>
            <a:r>
              <a:rPr lang="en-US" dirty="0"/>
              <a:t>and </a:t>
            </a:r>
            <a:r>
              <a:rPr lang="en-US" dirty="0" err="1"/>
              <a:t>Ténéré</a:t>
            </a:r>
            <a:r>
              <a:rPr lang="en-US" dirty="0"/>
              <a:t> Natural </a:t>
            </a:r>
            <a:r>
              <a:rPr lang="en-US" dirty="0" smtClean="0"/>
              <a:t>Reserves, Niger</a:t>
            </a:r>
          </a:p>
          <a:p>
            <a:pPr lvl="1"/>
            <a:r>
              <a:rPr lang="en-US" dirty="0" err="1"/>
              <a:t>Putorana</a:t>
            </a:r>
            <a:r>
              <a:rPr lang="en-US" dirty="0"/>
              <a:t> Plateau and Virgin Komi Forests, Russian </a:t>
            </a:r>
            <a:r>
              <a:rPr lang="en-US" dirty="0" smtClean="0"/>
              <a:t>Federation</a:t>
            </a:r>
          </a:p>
        </p:txBody>
      </p:sp>
    </p:spTree>
    <p:extLst>
      <p:ext uri="{BB962C8B-B14F-4D97-AF65-F5344CB8AC3E}">
        <p14:creationId xmlns:p14="http://schemas.microsoft.com/office/powerpoint/2010/main" val="18142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(x)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0741" cy="4844116"/>
          </a:xfrm>
        </p:spPr>
        <p:txBody>
          <a:bodyPr>
            <a:normAutofit/>
          </a:bodyPr>
          <a:lstStyle/>
          <a:p>
            <a:r>
              <a:rPr lang="en-US" dirty="0" smtClean="0"/>
              <a:t>“Contain </a:t>
            </a:r>
            <a:r>
              <a:rPr lang="en-US" b="1" u="sng" dirty="0" smtClean="0"/>
              <a:t>most </a:t>
            </a:r>
            <a:r>
              <a:rPr lang="en-US" b="1" u="sng" dirty="0"/>
              <a:t>important and significant natural habitats for in-situ conservation of biological diversity</a:t>
            </a:r>
            <a:r>
              <a:rPr lang="en-US" dirty="0"/>
              <a:t>, including those containing threatened species of Outstanding Universal Value from the point of view of science or </a:t>
            </a:r>
            <a:r>
              <a:rPr lang="en-US" dirty="0" smtClean="0"/>
              <a:t>conservation” </a:t>
            </a:r>
            <a:r>
              <a:rPr lang="en-US" dirty="0"/>
              <a:t>(OGs §77)</a:t>
            </a:r>
          </a:p>
          <a:p>
            <a:r>
              <a:rPr lang="en-US" dirty="0" smtClean="0"/>
              <a:t>Especially </a:t>
            </a:r>
            <a:r>
              <a:rPr lang="en-US" dirty="0"/>
              <a:t>appropriate in ‘biodiversity hotspots’ (global / regional), high-biodiversity wilderness areas, and other key biodiversity areas</a:t>
            </a:r>
          </a:p>
          <a:p>
            <a:r>
              <a:rPr lang="en-US" dirty="0" smtClean="0"/>
              <a:t>Can be used as a </a:t>
            </a:r>
            <a:r>
              <a:rPr lang="en-US" b="1" u="sng" dirty="0" smtClean="0"/>
              <a:t>supporting criterion in wilderness nominations</a:t>
            </a:r>
          </a:p>
          <a:p>
            <a:r>
              <a:rPr lang="en-US" dirty="0" smtClean="0"/>
              <a:t>Has </a:t>
            </a:r>
            <a:r>
              <a:rPr lang="en-US" dirty="0"/>
              <a:t>been used for wilderness WH sites such as:</a:t>
            </a:r>
          </a:p>
          <a:p>
            <a:pPr lvl="1"/>
            <a:r>
              <a:rPr lang="en-US" dirty="0" err="1" smtClean="0"/>
              <a:t>Canaima</a:t>
            </a:r>
            <a:r>
              <a:rPr lang="en-US" dirty="0" smtClean="0"/>
              <a:t> </a:t>
            </a:r>
            <a:r>
              <a:rPr lang="en-US" dirty="0"/>
              <a:t>National Park, Venezuela</a:t>
            </a:r>
          </a:p>
          <a:p>
            <a:pPr lvl="1"/>
            <a:r>
              <a:rPr lang="en-US" dirty="0" smtClean="0"/>
              <a:t>Islands and Protected Areas of the Gulf of California, Mexico</a:t>
            </a:r>
          </a:p>
          <a:p>
            <a:pPr lvl="1"/>
            <a:r>
              <a:rPr lang="en-US" dirty="0"/>
              <a:t>Lorentz National Park, </a:t>
            </a:r>
            <a:r>
              <a:rPr lang="en-US" dirty="0" smtClean="0"/>
              <a:t>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9302"/>
            <a:ext cx="10515600" cy="2141257"/>
          </a:xfrm>
        </p:spPr>
        <p:txBody>
          <a:bodyPr>
            <a:normAutofit/>
          </a:bodyPr>
          <a:lstStyle/>
          <a:p>
            <a:r>
              <a:rPr lang="en-US" dirty="0" smtClean="0"/>
              <a:t>Is the WH Convention important for wilderness conservation?</a:t>
            </a:r>
          </a:p>
          <a:p>
            <a:r>
              <a:rPr lang="en-US" dirty="0" smtClean="0"/>
              <a:t>How to apply the natural WH criteria </a:t>
            </a:r>
            <a:r>
              <a:rPr lang="en-US" dirty="0"/>
              <a:t>to </a:t>
            </a:r>
            <a:r>
              <a:rPr lang="en-US" dirty="0" smtClean="0"/>
              <a:t>wilderness areas?</a:t>
            </a:r>
          </a:p>
          <a:p>
            <a:r>
              <a:rPr lang="en-US" dirty="0" smtClean="0"/>
              <a:t>What do we know about gaps and potential candidate sites?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(vii)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“Contain </a:t>
            </a:r>
            <a:r>
              <a:rPr lang="en-US" b="1" u="sng" dirty="0"/>
              <a:t>superlative natural phenomena or areas of exceptional natural beauty </a:t>
            </a:r>
            <a:r>
              <a:rPr lang="en-US" dirty="0"/>
              <a:t>and aesthetic </a:t>
            </a:r>
            <a:r>
              <a:rPr lang="en-US" dirty="0" smtClean="0"/>
              <a:t>importance” </a:t>
            </a:r>
            <a:r>
              <a:rPr lang="en-US" dirty="0"/>
              <a:t>(OGs §77</a:t>
            </a:r>
            <a:r>
              <a:rPr lang="en-US" dirty="0" smtClean="0"/>
              <a:t>) - also known as ‘wow factor’</a:t>
            </a:r>
          </a:p>
          <a:p>
            <a:r>
              <a:rPr lang="en-US" dirty="0" smtClean="0"/>
              <a:t>Includes superlative ecological and/or biological phenomena such as the wildlife concentrations and migrations in the </a:t>
            </a:r>
            <a:r>
              <a:rPr lang="en-US" dirty="0" err="1" smtClean="0"/>
              <a:t>Ngorongoro</a:t>
            </a:r>
            <a:r>
              <a:rPr lang="en-US" dirty="0" smtClean="0"/>
              <a:t> CA and Serengeti NP (Tanzania) and the Monarch Butterfly BR (Mexico)</a:t>
            </a:r>
          </a:p>
          <a:p>
            <a:r>
              <a:rPr lang="en-US" dirty="0"/>
              <a:t>Integrity: </a:t>
            </a:r>
            <a:r>
              <a:rPr lang="en-US" dirty="0">
                <a:solidFill>
                  <a:schemeClr val="dk1"/>
                </a:solidFill>
              </a:rPr>
              <a:t>Should include all areas that are essential for demonstrating and maintaining the values</a:t>
            </a:r>
            <a:endParaRPr lang="en-US" dirty="0"/>
          </a:p>
          <a:p>
            <a:r>
              <a:rPr lang="en-US" dirty="0" smtClean="0"/>
              <a:t>Can be </a:t>
            </a:r>
            <a:r>
              <a:rPr lang="en-US" dirty="0"/>
              <a:t>used as a </a:t>
            </a:r>
            <a:r>
              <a:rPr lang="en-US" b="1" u="sng" dirty="0"/>
              <a:t>supporting criterion in wilderness </a:t>
            </a:r>
            <a:r>
              <a:rPr lang="en-US" b="1" u="sng" dirty="0" smtClean="0"/>
              <a:t>nominations</a:t>
            </a:r>
            <a:endParaRPr lang="en-US" b="1" u="sng" dirty="0"/>
          </a:p>
          <a:p>
            <a:r>
              <a:rPr lang="en-US" dirty="0" smtClean="0"/>
              <a:t>Has been used for wilderness WH sites such as:</a:t>
            </a:r>
          </a:p>
          <a:p>
            <a:pPr lvl="1"/>
            <a:r>
              <a:rPr lang="en-US" dirty="0"/>
              <a:t>Canadian Rocky Mountain Parks and Nahanni National Park, </a:t>
            </a:r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Lakes </a:t>
            </a:r>
            <a:r>
              <a:rPr lang="en-US" dirty="0"/>
              <a:t>of </a:t>
            </a:r>
            <a:r>
              <a:rPr lang="en-US" dirty="0" err="1" smtClean="0"/>
              <a:t>Ounianga</a:t>
            </a:r>
            <a:r>
              <a:rPr lang="en-US" dirty="0" smtClean="0"/>
              <a:t>, Chad</a:t>
            </a:r>
          </a:p>
          <a:p>
            <a:pPr lvl="1"/>
            <a:r>
              <a:rPr lang="en-US" dirty="0" err="1"/>
              <a:t>Wadi</a:t>
            </a:r>
            <a:r>
              <a:rPr lang="en-US" dirty="0"/>
              <a:t> Rum Protected </a:t>
            </a:r>
            <a:r>
              <a:rPr lang="en-US" dirty="0" smtClean="0"/>
              <a:t>Area, Jordan</a:t>
            </a:r>
          </a:p>
        </p:txBody>
      </p:sp>
    </p:spTree>
    <p:extLst>
      <p:ext uri="{BB962C8B-B14F-4D97-AF65-F5344CB8AC3E}">
        <p14:creationId xmlns:p14="http://schemas.microsoft.com/office/powerpoint/2010/main" val="2521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and management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OGs (§97): </a:t>
            </a:r>
            <a:r>
              <a:rPr lang="en-US" dirty="0"/>
              <a:t>All properties inscribed on the </a:t>
            </a:r>
            <a:r>
              <a:rPr lang="en-US" dirty="0" smtClean="0"/>
              <a:t>WH List </a:t>
            </a:r>
            <a:r>
              <a:rPr lang="en-US" dirty="0"/>
              <a:t>must have </a:t>
            </a:r>
            <a:r>
              <a:rPr lang="en-US" u="sng" dirty="0"/>
              <a:t>adequate long-term legislative, regulatory, institutional and/or traditional protection and management to ensure their safeguarding</a:t>
            </a:r>
            <a:r>
              <a:rPr lang="en-US" dirty="0"/>
              <a:t>. This protection should include adequately delineated boundaries. </a:t>
            </a:r>
          </a:p>
          <a:p>
            <a:r>
              <a:rPr lang="en-US" dirty="0" smtClean="0"/>
              <a:t>OGs (§108-109): </a:t>
            </a:r>
            <a:r>
              <a:rPr lang="en-US" dirty="0"/>
              <a:t>Each nominated property should have an </a:t>
            </a:r>
            <a:r>
              <a:rPr lang="en-US" u="sng" dirty="0"/>
              <a:t>appropriate management plan or other documented management system which must specify how the </a:t>
            </a:r>
            <a:r>
              <a:rPr lang="en-US" u="sng" dirty="0" smtClean="0"/>
              <a:t>OUV of </a:t>
            </a:r>
            <a:r>
              <a:rPr lang="en-US" u="sng" dirty="0"/>
              <a:t>a property should be preserved, preferably through participatory means</a:t>
            </a:r>
            <a:r>
              <a:rPr lang="en-US" dirty="0"/>
              <a:t>. The purpose of a management system is to ensure the effective protection of the nominated property for present and future generations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18466" cy="2852737"/>
          </a:xfrm>
        </p:spPr>
        <p:txBody>
          <a:bodyPr/>
          <a:lstStyle/>
          <a:p>
            <a:r>
              <a:rPr lang="en-US" dirty="0" smtClean="0"/>
              <a:t>Limited knowledge about existing gaps and potential candidate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IUCN study on </a:t>
            </a:r>
            <a:r>
              <a:rPr lang="en-US" dirty="0" smtClean="0">
                <a:solidFill>
                  <a:srgbClr val="FF0000"/>
                </a:solidFill>
              </a:rPr>
              <a:t>(ix) </a:t>
            </a:r>
            <a:r>
              <a:rPr lang="en-US" dirty="0" smtClean="0"/>
              <a:t>and (x)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134726" cy="4879975"/>
          </a:xfrm>
        </p:spPr>
        <p:txBody>
          <a:bodyPr>
            <a:normAutofit/>
          </a:bodyPr>
          <a:lstStyle/>
          <a:p>
            <a:r>
              <a:rPr lang="en-US" dirty="0" smtClean="0"/>
              <a:t>Identified broad gaps in the coverage of priority areas for </a:t>
            </a:r>
            <a:r>
              <a:rPr lang="en-US" dirty="0"/>
              <a:t>biodiversity </a:t>
            </a:r>
            <a:r>
              <a:rPr lang="en-US" dirty="0" smtClean="0"/>
              <a:t>conservation</a:t>
            </a:r>
          </a:p>
          <a:p>
            <a:r>
              <a:rPr lang="en-US" dirty="0" smtClean="0"/>
              <a:t>All 5 high-biodiversity wilderness areas represented but scope for better coverage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812" y="1027906"/>
            <a:ext cx="3417143" cy="48514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4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73" y="547110"/>
            <a:ext cx="10695454" cy="5763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206" y="6387353"/>
            <a:ext cx="23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Mittermeier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IUCN study on </a:t>
            </a:r>
            <a:r>
              <a:rPr lang="en-US" dirty="0" smtClean="0">
                <a:solidFill>
                  <a:srgbClr val="FF0000"/>
                </a:solidFill>
              </a:rPr>
              <a:t>(ix) </a:t>
            </a:r>
            <a:r>
              <a:rPr lang="en-US" dirty="0" smtClean="0"/>
              <a:t>and (x)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134726" cy="48799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Identified broad gaps in the coverage of priority areas for </a:t>
            </a:r>
            <a:r>
              <a:rPr lang="en-US" dirty="0">
                <a:solidFill>
                  <a:schemeClr val="bg2"/>
                </a:solidFill>
              </a:rPr>
              <a:t>biodiversity </a:t>
            </a:r>
            <a:r>
              <a:rPr lang="en-US" dirty="0" smtClean="0">
                <a:solidFill>
                  <a:schemeClr val="bg2"/>
                </a:solidFill>
              </a:rPr>
              <a:t>conservation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All 5 high-biodiversity wilderness areas represented but scope for better coverage</a:t>
            </a:r>
          </a:p>
          <a:p>
            <a:r>
              <a:rPr lang="en-US" dirty="0" smtClean="0"/>
              <a:t>Other gaps (</a:t>
            </a:r>
            <a:r>
              <a:rPr lang="en-US" dirty="0"/>
              <a:t>e.g. Global 200 </a:t>
            </a:r>
            <a:r>
              <a:rPr lang="en-US" dirty="0" err="1" smtClean="0"/>
              <a:t>ecoregions</a:t>
            </a:r>
            <a:r>
              <a:rPr lang="en-US" dirty="0" smtClean="0"/>
              <a:t>) also include wilderness areas</a:t>
            </a:r>
          </a:p>
          <a:p>
            <a:r>
              <a:rPr lang="en-US" dirty="0" smtClean="0"/>
              <a:t>Identified potential candidate sites from most irreplaceable protected areas for conservation of amphibian, bird </a:t>
            </a:r>
            <a:r>
              <a:rPr lang="en-US" smtClean="0"/>
              <a:t>and mammal </a:t>
            </a:r>
            <a:r>
              <a:rPr lang="en-US" dirty="0" smtClean="0"/>
              <a:t>species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812" y="1027906"/>
            <a:ext cx="3417143" cy="48514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71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7" y="1509199"/>
            <a:ext cx="10942857" cy="52380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candidate sites in wilderness areas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096126" y="3994485"/>
            <a:ext cx="352927" cy="12833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83832" y="4259180"/>
            <a:ext cx="344906" cy="802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65305" y="3898147"/>
            <a:ext cx="4012" cy="32084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012907" y="3970337"/>
            <a:ext cx="4012" cy="32084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28659" y="4026569"/>
            <a:ext cx="4012" cy="32084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80486" y="3834063"/>
            <a:ext cx="4012" cy="32084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 Convention has great importance and potential for wilderness conservation but this is still underutilized and not ‘formalized</a:t>
            </a:r>
          </a:p>
          <a:p>
            <a:r>
              <a:rPr lang="en-US" dirty="0"/>
              <a:t>Wilderness areas already make up a substantial part of all the land area </a:t>
            </a:r>
            <a:r>
              <a:rPr lang="en-US" dirty="0" smtClean="0"/>
              <a:t>(and sea area?) in </a:t>
            </a:r>
            <a:r>
              <a:rPr lang="en-US" dirty="0"/>
              <a:t>natural and mixed WH </a:t>
            </a:r>
            <a:r>
              <a:rPr lang="en-US" dirty="0" smtClean="0"/>
              <a:t>sites</a:t>
            </a:r>
          </a:p>
          <a:p>
            <a:r>
              <a:rPr lang="en-US" dirty="0"/>
              <a:t>WH criterion (ix) particularly suitable for wilderness areas, supported by (x) [and (vii) as </a:t>
            </a:r>
            <a:r>
              <a:rPr lang="en-US" dirty="0" smtClean="0"/>
              <a:t>appropriate] – no dedicated gap analysis for (ix)</a:t>
            </a:r>
          </a:p>
          <a:p>
            <a:r>
              <a:rPr lang="en-US" dirty="0" smtClean="0"/>
              <a:t>Time for a more formal </a:t>
            </a:r>
            <a:r>
              <a:rPr lang="en-US" u="sng" dirty="0" smtClean="0"/>
              <a:t>wilderness approach </a:t>
            </a:r>
            <a:r>
              <a:rPr lang="en-US" dirty="0" smtClean="0"/>
              <a:t>under the Convention?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To help conservation of existing wilderness WH sites and identification of new sites of Outstanding Universal Value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 descr="Bastian 164"/>
          <p:cNvPicPr>
            <a:picLocks noChangeAspect="1" noChangeArrowheads="1"/>
          </p:cNvPicPr>
          <p:nvPr/>
        </p:nvPicPr>
        <p:blipFill>
          <a:blip r:embed="rId3" cstate="screen">
            <a:lum contrast="24000"/>
          </a:blip>
          <a:srcRect/>
          <a:stretch>
            <a:fillRect/>
          </a:stretch>
        </p:blipFill>
        <p:spPr bwMode="auto">
          <a:xfrm>
            <a:off x="0" y="-160421"/>
            <a:ext cx="12192000" cy="7009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72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Heritage in a nutshell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11047475" cy="4351338"/>
          </a:xfrm>
        </p:spPr>
        <p:txBody>
          <a:bodyPr/>
          <a:lstStyle/>
          <a:p>
            <a:r>
              <a:rPr lang="en-US" dirty="0" smtClean="0"/>
              <a:t>Includes over 1000 cultural, natural and mixed sites</a:t>
            </a:r>
          </a:p>
          <a:p>
            <a:r>
              <a:rPr lang="en-US" dirty="0" smtClean="0"/>
              <a:t>The 228 </a:t>
            </a:r>
            <a:r>
              <a:rPr lang="en-US" dirty="0"/>
              <a:t>natural and mixed World Heritage </a:t>
            </a:r>
            <a:r>
              <a:rPr lang="en-US" dirty="0" smtClean="0"/>
              <a:t>sites:</a:t>
            </a:r>
          </a:p>
          <a:p>
            <a:pPr marL="465138" indent="-241300"/>
            <a:r>
              <a:rPr lang="en-US" dirty="0" smtClean="0"/>
              <a:t>Cover nearly 3 million km</a:t>
            </a:r>
            <a:r>
              <a:rPr lang="en-US" baseline="30000" dirty="0" smtClean="0"/>
              <a:t>2</a:t>
            </a:r>
            <a:r>
              <a:rPr lang="en-US" dirty="0" smtClean="0"/>
              <a:t> of land and sea</a:t>
            </a:r>
          </a:p>
          <a:p>
            <a:pPr marL="465138" indent="-241300"/>
            <a:r>
              <a:rPr lang="en-US" dirty="0" smtClean="0"/>
              <a:t>Represent all major ecosystem types</a:t>
            </a:r>
            <a:endParaRPr lang="en-US" dirty="0"/>
          </a:p>
          <a:p>
            <a:pPr marL="465138" indent="-241300"/>
            <a:r>
              <a:rPr lang="en-US" dirty="0" smtClean="0"/>
              <a:t>Range from very small to very large protected areas</a:t>
            </a:r>
          </a:p>
          <a:p>
            <a:pPr marL="465138" indent="-241300"/>
            <a:r>
              <a:rPr lang="en-US" dirty="0" smtClean="0"/>
              <a:t>Represent diverse IUCN management categories and governance types</a:t>
            </a:r>
          </a:p>
          <a:p>
            <a:pPr marL="465138" indent="-241300"/>
            <a:r>
              <a:rPr lang="en-US" dirty="0" smtClean="0"/>
              <a:t>Show different degrees of naturalness / remoteness / “wildness”</a:t>
            </a:r>
          </a:p>
        </p:txBody>
      </p:sp>
      <p:pic>
        <p:nvPicPr>
          <p:cNvPr id="1026" name="Picture 2" descr="unesco_whc_convention_en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925" y="349084"/>
            <a:ext cx="3409750" cy="156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Heritage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4" name="Text Box 6"/>
          <p:cNvSpPr txBox="1">
            <a:spLocks noChangeArrowheads="1"/>
          </p:cNvSpPr>
          <p:nvPr/>
        </p:nvSpPr>
        <p:spPr bwMode="auto">
          <a:xfrm>
            <a:off x="2344738" y="2292938"/>
            <a:ext cx="7504112" cy="84455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lIns="91429" tIns="45715" rIns="91429" bIns="45715">
            <a:flatTx/>
          </a:bodyPr>
          <a:lstStyle/>
          <a:p>
            <a:pPr algn="ctr"/>
            <a:endParaRPr lang="en-GB" sz="1200" b="1" dirty="0">
              <a:cs typeface="Arial" charset="0"/>
            </a:endParaRPr>
          </a:p>
          <a:p>
            <a:pPr algn="ctr"/>
            <a:r>
              <a:rPr lang="en-GB" sz="2400" b="1" dirty="0">
                <a:cs typeface="Arial" charset="0"/>
              </a:rPr>
              <a:t>OUTSTANDING UNIVERSAL </a:t>
            </a:r>
            <a:r>
              <a:rPr lang="en-GB" sz="2400" b="1" dirty="0" smtClean="0">
                <a:cs typeface="Arial" charset="0"/>
              </a:rPr>
              <a:t>VALUE (OUV)</a:t>
            </a:r>
            <a:endParaRPr lang="en-GB" sz="2400" b="1" dirty="0">
              <a:cs typeface="Arial" charset="0"/>
            </a:endParaRPr>
          </a:p>
        </p:txBody>
      </p:sp>
      <p:sp>
        <p:nvSpPr>
          <p:cNvPr id="872455" name="AutoShape 7"/>
          <p:cNvSpPr>
            <a:spLocks noChangeArrowheads="1"/>
          </p:cNvSpPr>
          <p:nvPr/>
        </p:nvSpPr>
        <p:spPr bwMode="auto">
          <a:xfrm rot="-5108231">
            <a:off x="1810544" y="4011407"/>
            <a:ext cx="3289300" cy="1598612"/>
          </a:xfrm>
          <a:prstGeom prst="homePlate">
            <a:avLst>
              <a:gd name="adj" fmla="val 51440"/>
            </a:avLst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21299999" lon="18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lIns="91429" tIns="45715" rIns="91429" bIns="45715">
            <a:flatTx/>
          </a:bodyPr>
          <a:lstStyle/>
          <a:p>
            <a:endParaRPr lang="en-GB" sz="800" dirty="0">
              <a:cs typeface="Arial" charset="0"/>
            </a:endParaRPr>
          </a:p>
          <a:p>
            <a:endParaRPr lang="en-GB" dirty="0">
              <a:latin typeface="Kristen ITC" pitchFamily="66" charset="0"/>
              <a:cs typeface="Arial" charset="0"/>
            </a:endParaRPr>
          </a:p>
          <a:p>
            <a:pPr algn="ctr"/>
            <a:r>
              <a:rPr lang="en-GB" b="1" dirty="0" smtClean="0">
                <a:cs typeface="Arial" charset="0"/>
              </a:rPr>
              <a:t>WORLD </a:t>
            </a:r>
            <a:r>
              <a:rPr lang="en-GB" b="1" dirty="0">
                <a:cs typeface="Arial" charset="0"/>
              </a:rPr>
              <a:t>HERITAGE </a:t>
            </a:r>
            <a:r>
              <a:rPr lang="en-GB" b="1" dirty="0" smtClean="0">
                <a:cs typeface="Arial" charset="0"/>
              </a:rPr>
              <a:t/>
            </a:r>
            <a:br>
              <a:rPr lang="en-GB" b="1" dirty="0" smtClean="0">
                <a:cs typeface="Arial" charset="0"/>
              </a:rPr>
            </a:br>
            <a:r>
              <a:rPr lang="en-GB" b="1" dirty="0" smtClean="0">
                <a:cs typeface="Arial" charset="0"/>
              </a:rPr>
              <a:t>CRITERIA</a:t>
            </a:r>
            <a:endParaRPr lang="en-GB" dirty="0">
              <a:latin typeface="Kristen ITC" pitchFamily="66" charset="0"/>
              <a:cs typeface="Arial" charset="0"/>
            </a:endParaRPr>
          </a:p>
        </p:txBody>
      </p:sp>
      <p:sp>
        <p:nvSpPr>
          <p:cNvPr id="872456" name="AutoShape 8"/>
          <p:cNvSpPr>
            <a:spLocks noChangeArrowheads="1"/>
          </p:cNvSpPr>
          <p:nvPr/>
        </p:nvSpPr>
        <p:spPr bwMode="auto">
          <a:xfrm rot="16411831">
            <a:off x="4489451" y="4267789"/>
            <a:ext cx="3108325" cy="1228725"/>
          </a:xfrm>
          <a:prstGeom prst="homePlate">
            <a:avLst>
              <a:gd name="adj" fmla="val 63243"/>
            </a:avLst>
          </a:prstGeom>
          <a:solidFill>
            <a:srgbClr val="CA7700"/>
          </a:solidFill>
          <a:ln w="9525" algn="ctr">
            <a:miter lim="800000"/>
            <a:headEnd/>
            <a:tailEnd/>
          </a:ln>
          <a:effectLst/>
          <a:scene3d>
            <a:camera prst="legacyPerspectiveFront">
              <a:rot lat="20399999" lon="206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A7700"/>
            </a:extrusionClr>
          </a:sp3d>
        </p:spPr>
        <p:txBody>
          <a:bodyPr lIns="91429" tIns="45715" rIns="91429" bIns="45715">
            <a:flatTx/>
          </a:bodyPr>
          <a:lstStyle/>
          <a:p>
            <a:pPr algn="ctr"/>
            <a:endParaRPr lang="en-GB" b="1" dirty="0">
              <a:cs typeface="Arial" charset="0"/>
            </a:endParaRPr>
          </a:p>
          <a:p>
            <a:pPr algn="ctr"/>
            <a:r>
              <a:rPr lang="en-GB" b="1" dirty="0">
                <a:cs typeface="Arial" charset="0"/>
              </a:rPr>
              <a:t>INTEGRITY AND </a:t>
            </a:r>
            <a:br>
              <a:rPr lang="en-GB" b="1" dirty="0">
                <a:cs typeface="Arial" charset="0"/>
              </a:rPr>
            </a:br>
            <a:r>
              <a:rPr lang="en-GB" b="1" dirty="0">
                <a:cs typeface="Arial" charset="0"/>
              </a:rPr>
              <a:t>AUTHENTICITY</a:t>
            </a:r>
          </a:p>
        </p:txBody>
      </p:sp>
      <p:sp>
        <p:nvSpPr>
          <p:cNvPr id="872457" name="AutoShape 9"/>
          <p:cNvSpPr>
            <a:spLocks noChangeArrowheads="1"/>
          </p:cNvSpPr>
          <p:nvPr/>
        </p:nvSpPr>
        <p:spPr bwMode="auto">
          <a:xfrm rot="-5605607">
            <a:off x="6777038" y="4023313"/>
            <a:ext cx="3390900" cy="1498600"/>
          </a:xfrm>
          <a:prstGeom prst="homePlate">
            <a:avLst>
              <a:gd name="adj" fmla="val 56568"/>
            </a:avLst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399999" lon="206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lIns="91429" tIns="45715" rIns="91429" bIns="45715">
            <a:flatTx/>
          </a:bodyPr>
          <a:lstStyle/>
          <a:p>
            <a:endParaRPr lang="en-GB" sz="800" dirty="0">
              <a:cs typeface="Arial" charset="0"/>
            </a:endParaRPr>
          </a:p>
          <a:p>
            <a:pPr algn="ctr"/>
            <a:endParaRPr lang="en-GB" b="1" dirty="0">
              <a:cs typeface="Arial" charset="0"/>
            </a:endParaRPr>
          </a:p>
          <a:p>
            <a:pPr algn="ctr"/>
            <a:r>
              <a:rPr lang="en-GB" b="1" dirty="0">
                <a:cs typeface="Arial" charset="0"/>
              </a:rPr>
              <a:t>PROTECTION AND</a:t>
            </a:r>
          </a:p>
          <a:p>
            <a:pPr algn="ctr"/>
            <a:r>
              <a:rPr lang="en-GB" b="1" dirty="0">
                <a:cs typeface="Arial" charset="0"/>
              </a:rPr>
              <a:t>MANAGEMENT</a:t>
            </a:r>
            <a:endParaRPr lang="en-GB" dirty="0">
              <a:latin typeface="Kristen ITC" pitchFamily="66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Heritage building blocks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49824" y="6169370"/>
            <a:ext cx="8498541" cy="61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78568" y="6169370"/>
            <a:ext cx="10250906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52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Heritage and other protected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2407"/>
            <a:ext cx="10523809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 and the World Heritage Convention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Wilderness neglected?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 Convention (1972) and Operational Guidelines (2013) do not mention wilderness, wild areas, naturalness or remoteness</a:t>
            </a:r>
          </a:p>
          <a:p>
            <a:r>
              <a:rPr lang="en-US" dirty="0" smtClean="0"/>
              <a:t>But “integrity” is a big buzzword and one of the three pillars of Outstanding </a:t>
            </a:r>
            <a:r>
              <a:rPr lang="en-US" dirty="0"/>
              <a:t>Universal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 smtClean="0"/>
              <a:t>Integrity considered a measure of wholeness and </a:t>
            </a:r>
            <a:r>
              <a:rPr lang="en-US" b="1" u="sng" dirty="0" smtClean="0"/>
              <a:t>intactness</a:t>
            </a:r>
          </a:p>
          <a:p>
            <a:r>
              <a:rPr lang="en-US" dirty="0" smtClean="0"/>
              <a:t>Only one site on the WH List with wilderness in its name: Tasmanian Wilderness, Australia (mixed site)</a:t>
            </a:r>
          </a:p>
          <a:p>
            <a:r>
              <a:rPr lang="en-US" dirty="0" smtClean="0"/>
              <a:t>But many were inscribed for wilderness values…</a:t>
            </a:r>
          </a:p>
        </p:txBody>
      </p:sp>
    </p:spTree>
    <p:extLst>
      <p:ext uri="{BB962C8B-B14F-4D97-AF65-F5344CB8AC3E}">
        <p14:creationId xmlns:p14="http://schemas.microsoft.com/office/powerpoint/2010/main" val="415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at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30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Quick-and-dirty analysis for WILD10 using 24 major terrestrial wilderness areas identified by </a:t>
            </a:r>
            <a:r>
              <a:rPr lang="en-US" dirty="0" err="1" smtClean="0"/>
              <a:t>Mittermeier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2003 shows:</a:t>
            </a:r>
          </a:p>
          <a:p>
            <a:r>
              <a:rPr lang="en-US" dirty="0" smtClean="0"/>
              <a:t>61 </a:t>
            </a:r>
            <a:r>
              <a:rPr lang="en-US" dirty="0"/>
              <a:t>(27%) of the </a:t>
            </a:r>
            <a:r>
              <a:rPr lang="en-US" dirty="0" smtClean="0"/>
              <a:t>then 222 </a:t>
            </a:r>
            <a:r>
              <a:rPr lang="en-US" dirty="0"/>
              <a:t>natural and mixed </a:t>
            </a:r>
            <a:r>
              <a:rPr lang="en-US" dirty="0" smtClean="0"/>
              <a:t>WH sites </a:t>
            </a:r>
            <a:r>
              <a:rPr lang="en-US" dirty="0"/>
              <a:t>overlap with </a:t>
            </a:r>
            <a:r>
              <a:rPr lang="en-US" dirty="0" smtClean="0"/>
              <a:t>22 of the 24 wilderness </a:t>
            </a:r>
            <a:r>
              <a:rPr lang="en-US" dirty="0"/>
              <a:t>areas</a:t>
            </a:r>
          </a:p>
          <a:p>
            <a:r>
              <a:rPr lang="en-US" b="1" dirty="0"/>
              <a:t>62% (0.8 million km</a:t>
            </a:r>
            <a:r>
              <a:rPr lang="en-US" b="1" baseline="30000" dirty="0"/>
              <a:t>2</a:t>
            </a:r>
            <a:r>
              <a:rPr lang="en-US" b="1" dirty="0"/>
              <a:t>) of the total land area in the 222 sites fall within these wilderness areas</a:t>
            </a:r>
          </a:p>
          <a:p>
            <a:r>
              <a:rPr lang="en-US" dirty="0"/>
              <a:t>Mean / median wilderness area: 13,851 km</a:t>
            </a:r>
            <a:r>
              <a:rPr lang="en-US" baseline="30000" dirty="0"/>
              <a:t>2</a:t>
            </a:r>
            <a:r>
              <a:rPr lang="en-US" dirty="0"/>
              <a:t> / 5,847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61% of </a:t>
            </a:r>
            <a:r>
              <a:rPr lang="en-US" dirty="0" smtClean="0"/>
              <a:t>total WH wilderness area in 10 largest sites, 81% of area in 20 largest sites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925" y="1158934"/>
            <a:ext cx="3408572" cy="4800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3997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1250</Words>
  <Application>Microsoft Office PowerPoint</Application>
  <PresentationFormat>Custom</PresentationFormat>
  <Paragraphs>130</Paragraphs>
  <Slides>28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Wilderness conservation under the World Heritage Convention</vt:lpstr>
      <vt:lpstr>Key questions</vt:lpstr>
      <vt:lpstr>World Heritage in a nutshell</vt:lpstr>
      <vt:lpstr>World Heritage List</vt:lpstr>
      <vt:lpstr>World Heritage building blocks</vt:lpstr>
      <vt:lpstr>World Heritage and other protected areas</vt:lpstr>
      <vt:lpstr>Wilderness and the World Heritage Convention</vt:lpstr>
      <vt:lpstr>Wilderness neglected?</vt:lpstr>
      <vt:lpstr>Not at all…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the natural World Heritage criteria to wilderness</vt:lpstr>
      <vt:lpstr>Wilderness and natural criteria</vt:lpstr>
      <vt:lpstr>Criterion (ix) vs (x)</vt:lpstr>
      <vt:lpstr>Criterion (ix)</vt:lpstr>
      <vt:lpstr>Criterion (x)</vt:lpstr>
      <vt:lpstr>Criterion (vii)</vt:lpstr>
      <vt:lpstr>Protection and management requirements</vt:lpstr>
      <vt:lpstr>Limited knowledge about existing gaps and potential candidate sites</vt:lpstr>
      <vt:lpstr>IUCN study on (ix) and (x)</vt:lpstr>
      <vt:lpstr>PowerPoint Presentation</vt:lpstr>
      <vt:lpstr>IUCN study on (ix) and (x)</vt:lpstr>
      <vt:lpstr>Potential candidate sites in wilderness areas</vt:lpstr>
      <vt:lpstr>Conclusions</vt:lpstr>
      <vt:lpstr>PowerPoint Presentation</vt:lpstr>
    </vt:vector>
  </TitlesOfParts>
  <Company>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Bastian BERTZKY</dc:creator>
  <cp:lastModifiedBy>IUCN\DelarosaV</cp:lastModifiedBy>
  <cp:revision>128</cp:revision>
  <dcterms:created xsi:type="dcterms:W3CDTF">2013-10-02T14:10:01Z</dcterms:created>
  <dcterms:modified xsi:type="dcterms:W3CDTF">2017-02-15T09:20:23Z</dcterms:modified>
</cp:coreProperties>
</file>